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432" y="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640748-3F8D-43A5-927A-DE9476EBDBC6}" type="datetimeFigureOut">
              <a:rPr lang="en-US" smtClean="0"/>
              <a:t>5/19/2017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E37015-3DF2-4587-9327-A8AFBD94EC5E}" type="slidenum">
              <a:rPr lang="en-US" smtClean="0"/>
              <a:t>‹#›</a:t>
            </a:fld>
            <a:endParaRPr lang="en-US"/>
          </a:p>
        </p:txBody>
      </p:sp>
    </p:spTree>
    <p:extLst>
      <p:ext uri="{BB962C8B-B14F-4D97-AF65-F5344CB8AC3E}">
        <p14:creationId xmlns:p14="http://schemas.microsoft.com/office/powerpoint/2010/main" val="410398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699ECB-EEE7-7C44-9AF4-43FC7CAB08C5}" type="slidenum">
              <a:rPr lang="en-US" smtClean="0"/>
              <a:pPr/>
              <a:t>3</a:t>
            </a:fld>
            <a:endParaRPr lang="en-US"/>
          </a:p>
        </p:txBody>
      </p:sp>
    </p:spTree>
    <p:extLst>
      <p:ext uri="{BB962C8B-B14F-4D97-AF65-F5344CB8AC3E}">
        <p14:creationId xmlns:p14="http://schemas.microsoft.com/office/powerpoint/2010/main" val="902127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70000"/>
              </a:lnSpc>
            </a:pPr>
            <a:r>
              <a:rPr lang="en-US" sz="1200" b="1" dirty="0">
                <a:solidFill>
                  <a:srgbClr val="FF0000"/>
                </a:solidFill>
              </a:rPr>
              <a:t>Develop and enhance the skills of the core simulation team </a:t>
            </a:r>
            <a:r>
              <a:rPr lang="en-US" sz="1200" b="1" dirty="0">
                <a:solidFill>
                  <a:schemeClr val="bg1"/>
                </a:solidFill>
              </a:rPr>
              <a:t>as well as increasing the reach of simulation by focused and intensive </a:t>
            </a:r>
            <a:r>
              <a:rPr lang="en-US" sz="1200" b="1" dirty="0">
                <a:solidFill>
                  <a:srgbClr val="FF0000"/>
                </a:solidFill>
              </a:rPr>
              <a:t>training for nursing and physician educators across the organization</a:t>
            </a:r>
            <a:r>
              <a:rPr lang="en-US" sz="1200" b="1" dirty="0">
                <a:solidFill>
                  <a:schemeClr val="bg1"/>
                </a:solidFill>
              </a:rPr>
              <a:t> in the use of simulation.  This will increase the number of individuals with expertise as simulation facilitators across the organization and allow us to substantially and rapidly escalate the frequency and availability of simulation training for frontline staff. This directly aligns with our organizational safety goals</a:t>
            </a:r>
          </a:p>
          <a:p>
            <a:pPr>
              <a:lnSpc>
                <a:spcPct val="70000"/>
              </a:lnSpc>
            </a:pPr>
            <a:endParaRPr lang="en-US" sz="1200" b="1" dirty="0">
              <a:solidFill>
                <a:schemeClr val="bg1"/>
              </a:solidFill>
            </a:endParaRPr>
          </a:p>
          <a:p>
            <a:pPr>
              <a:lnSpc>
                <a:spcPct val="70000"/>
              </a:lnSpc>
            </a:pPr>
            <a:r>
              <a:rPr lang="en-US" sz="1200" b="1" dirty="0">
                <a:solidFill>
                  <a:schemeClr val="bg1"/>
                </a:solidFill>
              </a:rPr>
              <a:t>To that end, we should increase the number of simulation technician and administrative assistant. A larger number of simulation technicians is a fiscally sound approach to simulation as it allows us to leverage educators (who are more highly trained and more expensive.)  An administrative assistant who can handle scheduling and clerical work currently performed by nursing educators would provide more bandwidth to our nurse educators and again is a more cost effective option than using educators for routine clerical work. </a:t>
            </a:r>
          </a:p>
          <a:p>
            <a:pPr>
              <a:lnSpc>
                <a:spcPct val="70000"/>
              </a:lnSpc>
            </a:pPr>
            <a:r>
              <a:rPr lang="en-US" sz="1200" b="1" dirty="0">
                <a:solidFill>
                  <a:schemeClr val="bg1"/>
                </a:solidFill>
              </a:rPr>
              <a:t>Modernize the simulation equipment that is utilized to train Children’s National staff, faculty and trainees. Many of our current simulators and trainers are outdated and at the end of their useful life. The recent USNWR simulations have highlighted the challenges of the simulation program related to aging and broken down equipment.  In order to expand in situ simulation across the organization, we need additional as well as more modern simulators and trainers that more accurately reflect our patients’ physiology, signs and symptoms. </a:t>
            </a:r>
          </a:p>
          <a:p>
            <a:pPr>
              <a:lnSpc>
                <a:spcPct val="70000"/>
              </a:lnSpc>
            </a:pPr>
            <a:endParaRPr lang="en-US" sz="1200" b="1" dirty="0">
              <a:solidFill>
                <a:schemeClr val="bg1"/>
              </a:solidFill>
            </a:endParaRPr>
          </a:p>
          <a:p>
            <a:pPr>
              <a:lnSpc>
                <a:spcPct val="70000"/>
              </a:lnSpc>
            </a:pPr>
            <a:r>
              <a:rPr lang="en-US" sz="1200" b="1" dirty="0">
                <a:solidFill>
                  <a:schemeClr val="bg1"/>
                </a:solidFill>
              </a:rPr>
              <a:t>There is a need to enhance and upgrade the simulation program space.  Current space and configuration does not meet simulation accreditation standards.   Specifically, additional storage space, dedicated debriefing space and flexible simulation space are required.</a:t>
            </a:r>
          </a:p>
          <a:p>
            <a:pPr>
              <a:lnSpc>
                <a:spcPct val="70000"/>
              </a:lnSpc>
            </a:pPr>
            <a:endParaRPr lang="en-US" sz="1200" b="1" dirty="0">
              <a:solidFill>
                <a:schemeClr val="bg1"/>
              </a:solidFill>
            </a:endParaRPr>
          </a:p>
          <a:p>
            <a:pPr>
              <a:lnSpc>
                <a:spcPct val="70000"/>
              </a:lnSpc>
            </a:pPr>
            <a:r>
              <a:rPr lang="en-US" sz="1200" b="1" dirty="0">
                <a:solidFill>
                  <a:schemeClr val="bg1"/>
                </a:solidFill>
              </a:rPr>
              <a:t>In order to best meet the organizational needs relative to simulation, the simulation program should be a separate entity with dedicated funding and a reporting structure that allows it to function in an adaptable and nimble fashion.</a:t>
            </a:r>
          </a:p>
          <a:p>
            <a:endParaRPr lang="en-US" dirty="0"/>
          </a:p>
        </p:txBody>
      </p:sp>
      <p:sp>
        <p:nvSpPr>
          <p:cNvPr id="4" name="Slide Number Placeholder 3"/>
          <p:cNvSpPr>
            <a:spLocks noGrp="1"/>
          </p:cNvSpPr>
          <p:nvPr>
            <p:ph type="sldNum" sz="quarter" idx="10"/>
          </p:nvPr>
        </p:nvSpPr>
        <p:spPr/>
        <p:txBody>
          <a:bodyPr/>
          <a:lstStyle/>
          <a:p>
            <a:fld id="{32B8B95E-66EF-BC47-A620-79735E3C8F54}" type="slidenum">
              <a:rPr lang="en-US" smtClean="0"/>
              <a:t>4</a:t>
            </a:fld>
            <a:endParaRPr lang="en-US"/>
          </a:p>
        </p:txBody>
      </p:sp>
    </p:spTree>
    <p:extLst>
      <p:ext uri="{BB962C8B-B14F-4D97-AF65-F5344CB8AC3E}">
        <p14:creationId xmlns:p14="http://schemas.microsoft.com/office/powerpoint/2010/main" val="1970785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13D89FD-95C6-463B-80D6-0FB0D05D442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1506556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3D89FD-95C6-463B-80D6-0FB0D05D442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2878838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3D89FD-95C6-463B-80D6-0FB0D05D442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2987128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3D89FD-95C6-463B-80D6-0FB0D05D442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2665692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3D89FD-95C6-463B-80D6-0FB0D05D442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1854239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3D89FD-95C6-463B-80D6-0FB0D05D4429}"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4203411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3D89FD-95C6-463B-80D6-0FB0D05D4429}" type="datetimeFigureOut">
              <a:rPr lang="en-US" smtClean="0"/>
              <a:t>5/19/2017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3973707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3D89FD-95C6-463B-80D6-0FB0D05D4429}" type="datetimeFigureOut">
              <a:rPr lang="en-US" smtClean="0"/>
              <a:t>5/19/2017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1264333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3D89FD-95C6-463B-80D6-0FB0D05D4429}" type="datetimeFigureOut">
              <a:rPr lang="en-US" smtClean="0"/>
              <a:t>5/19/2017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3290367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3D89FD-95C6-463B-80D6-0FB0D05D4429}"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865482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3D89FD-95C6-463B-80D6-0FB0D05D4429}"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C87D9-1FA3-45D7-80B4-3DE4C8AFEE64}" type="slidenum">
              <a:rPr lang="en-US" smtClean="0"/>
              <a:t>‹#›</a:t>
            </a:fld>
            <a:endParaRPr lang="en-US"/>
          </a:p>
        </p:txBody>
      </p:sp>
    </p:spTree>
    <p:extLst>
      <p:ext uri="{BB962C8B-B14F-4D97-AF65-F5344CB8AC3E}">
        <p14:creationId xmlns:p14="http://schemas.microsoft.com/office/powerpoint/2010/main" val="266270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3D89FD-95C6-463B-80D6-0FB0D05D4429}" type="datetimeFigureOut">
              <a:rPr lang="en-US" smtClean="0"/>
              <a:t>5/19/2017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C87D9-1FA3-45D7-80B4-3DE4C8AFEE64}" type="slidenum">
              <a:rPr lang="en-US" smtClean="0"/>
              <a:t>‹#›</a:t>
            </a:fld>
            <a:endParaRPr lang="en-US"/>
          </a:p>
        </p:txBody>
      </p:sp>
    </p:spTree>
    <p:extLst>
      <p:ext uri="{BB962C8B-B14F-4D97-AF65-F5344CB8AC3E}">
        <p14:creationId xmlns:p14="http://schemas.microsoft.com/office/powerpoint/2010/main" val="980382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388" y="274638"/>
            <a:ext cx="8433412" cy="1143000"/>
          </a:xfrm>
        </p:spPr>
        <p:txBody>
          <a:bodyPr anchor="t">
            <a:normAutofit/>
          </a:bodyPr>
          <a:lstStyle/>
          <a:p>
            <a:r>
              <a:rPr lang="en-US" sz="3600" b="1" dirty="0">
                <a:effectLst>
                  <a:outerShdw blurRad="38100" dist="38100" dir="2700000" algn="tl">
                    <a:srgbClr val="000000">
                      <a:alpha val="43137"/>
                    </a:srgbClr>
                  </a:outerShdw>
                </a:effectLst>
              </a:rPr>
              <a:t>Vision</a:t>
            </a:r>
            <a:r>
              <a:rPr lang="en-US" sz="3600" b="1" dirty="0">
                <a:solidFill>
                  <a:srgbClr val="FFFFFF"/>
                </a:solidFill>
              </a:rPr>
              <a:t>Vi</a:t>
            </a:r>
            <a:r>
              <a:rPr lang="en-US" sz="2400" b="1" dirty="0">
                <a:solidFill>
                  <a:srgbClr val="FFFFFF"/>
                </a:solidFill>
              </a:rPr>
              <a:t>sionVi</a:t>
            </a:r>
          </a:p>
        </p:txBody>
      </p:sp>
      <p:sp>
        <p:nvSpPr>
          <p:cNvPr id="3" name="Content Placeholder 2"/>
          <p:cNvSpPr>
            <a:spLocks noGrp="1"/>
          </p:cNvSpPr>
          <p:nvPr>
            <p:ph idx="1"/>
          </p:nvPr>
        </p:nvSpPr>
        <p:spPr>
          <a:xfrm>
            <a:off x="253388" y="1046602"/>
            <a:ext cx="8433412" cy="5079562"/>
          </a:xfrm>
        </p:spPr>
        <p:txBody>
          <a:bodyPr>
            <a:normAutofit fontScale="92500" lnSpcReduction="10000"/>
          </a:bodyPr>
          <a:lstStyle/>
          <a:p>
            <a:pPr marL="0" indent="0">
              <a:lnSpc>
                <a:spcPct val="80000"/>
              </a:lnSpc>
              <a:buNone/>
            </a:pPr>
            <a:r>
              <a:rPr lang="en-US" b="1" dirty="0"/>
              <a:t>The Simulation program:</a:t>
            </a:r>
          </a:p>
          <a:p>
            <a:pPr marL="0" indent="0">
              <a:lnSpc>
                <a:spcPct val="80000"/>
              </a:lnSpc>
              <a:buNone/>
            </a:pPr>
            <a:r>
              <a:rPr lang="en-US" dirty="0"/>
              <a:t> </a:t>
            </a:r>
          </a:p>
          <a:p>
            <a:pPr>
              <a:lnSpc>
                <a:spcPct val="80000"/>
              </a:lnSpc>
            </a:pPr>
            <a:r>
              <a:rPr lang="en-US" dirty="0"/>
              <a:t>Will be recognized nationally for its positive impact and integration in quality and safety,  patient care and the clinical environment</a:t>
            </a:r>
          </a:p>
          <a:p>
            <a:pPr>
              <a:lnSpc>
                <a:spcPct val="80000"/>
              </a:lnSpc>
            </a:pPr>
            <a:endParaRPr lang="en-US" dirty="0"/>
          </a:p>
          <a:p>
            <a:pPr>
              <a:lnSpc>
                <a:spcPct val="80000"/>
              </a:lnSpc>
            </a:pPr>
            <a:r>
              <a:rPr lang="en-US" dirty="0"/>
              <a:t>Will be a national  leader in research and implementation of emerging safety concepts</a:t>
            </a:r>
          </a:p>
          <a:p>
            <a:pPr>
              <a:lnSpc>
                <a:spcPct val="80000"/>
              </a:lnSpc>
            </a:pPr>
            <a:endParaRPr lang="en-US" dirty="0"/>
          </a:p>
          <a:p>
            <a:pPr>
              <a:lnSpc>
                <a:spcPct val="80000"/>
              </a:lnSpc>
            </a:pPr>
            <a:r>
              <a:rPr lang="en-US" dirty="0"/>
              <a:t>Will be a national leader in healthcare education, especially inter-professional education</a:t>
            </a:r>
          </a:p>
          <a:p>
            <a:pPr>
              <a:lnSpc>
                <a:spcPct val="80000"/>
              </a:lnSpc>
            </a:pPr>
            <a:endParaRPr lang="en-US" sz="1500" dirty="0"/>
          </a:p>
          <a:p>
            <a:pPr marL="0" indent="0">
              <a:lnSpc>
                <a:spcPct val="80000"/>
              </a:lnSpc>
              <a:buNone/>
            </a:pPr>
            <a:r>
              <a:rPr lang="en-US" sz="1500" dirty="0"/>
              <a:t> </a:t>
            </a:r>
          </a:p>
        </p:txBody>
      </p:sp>
    </p:spTree>
    <p:extLst>
      <p:ext uri="{BB962C8B-B14F-4D97-AF65-F5344CB8AC3E}">
        <p14:creationId xmlns:p14="http://schemas.microsoft.com/office/powerpoint/2010/main" val="78425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44" y="87351"/>
            <a:ext cx="8229600" cy="1143000"/>
          </a:xfrm>
        </p:spPr>
        <p:txBody>
          <a:bodyPr vert="horz" lIns="68580" tIns="34290" rIns="68580" bIns="34290" rtlCol="0" anchor="ctr">
            <a:normAutofit/>
          </a:bodyPr>
          <a:lstStyle/>
          <a:p>
            <a:r>
              <a:rPr lang="en-US" sz="3200" b="1" dirty="0">
                <a:solidFill>
                  <a:srgbClr val="FF0000"/>
                </a:solidFill>
                <a:effectLst>
                  <a:outerShdw blurRad="38100" dist="38100" dir="2700000" algn="tl">
                    <a:srgbClr val="000000">
                      <a:alpha val="43137"/>
                    </a:srgbClr>
                  </a:outerShdw>
                </a:effectLst>
              </a:rPr>
              <a:t>Simulation</a:t>
            </a:r>
          </a:p>
        </p:txBody>
      </p:sp>
      <p:sp>
        <p:nvSpPr>
          <p:cNvPr id="14" name="Content Placeholder 13"/>
          <p:cNvSpPr>
            <a:spLocks noGrp="1"/>
          </p:cNvSpPr>
          <p:nvPr>
            <p:ph idx="1"/>
          </p:nvPr>
        </p:nvSpPr>
        <p:spPr>
          <a:xfrm>
            <a:off x="231355" y="1024570"/>
            <a:ext cx="8718092" cy="5442332"/>
          </a:xfrm>
        </p:spPr>
        <p:txBody>
          <a:bodyPr>
            <a:normAutofit fontScale="77500" lnSpcReduction="20000"/>
          </a:bodyPr>
          <a:lstStyle/>
          <a:p>
            <a:r>
              <a:rPr lang="en-US" sz="3400" dirty="0"/>
              <a:t>Decreases onboarding time and increases nursing retention rates</a:t>
            </a:r>
          </a:p>
          <a:p>
            <a:r>
              <a:rPr lang="en-US" sz="3400" dirty="0"/>
              <a:t>Decreases Serious Safety Events</a:t>
            </a:r>
          </a:p>
          <a:p>
            <a:r>
              <a:rPr lang="en-US" sz="3400" dirty="0"/>
              <a:t>Improves Safety Attitudes Questionnaire scores</a:t>
            </a:r>
          </a:p>
          <a:p>
            <a:r>
              <a:rPr lang="en-US" sz="3400" dirty="0"/>
              <a:t>Identifies Latent safety threats</a:t>
            </a:r>
          </a:p>
          <a:p>
            <a:endParaRPr lang="en-US" sz="3400" dirty="0"/>
          </a:p>
          <a:p>
            <a:r>
              <a:rPr lang="en-US" sz="3400" b="1" dirty="0">
                <a:solidFill>
                  <a:srgbClr val="FF0000"/>
                </a:solidFill>
              </a:rPr>
              <a:t>Is recommended by the ACGME CLER Report, Joint Commission, </a:t>
            </a:r>
          </a:p>
          <a:p>
            <a:r>
              <a:rPr lang="en-US" sz="3400" b="1" dirty="0">
                <a:solidFill>
                  <a:srgbClr val="FF0000"/>
                </a:solidFill>
              </a:rPr>
              <a:t>Required for USNWR Best Hospitals Survey</a:t>
            </a:r>
          </a:p>
          <a:p>
            <a:endParaRPr lang="en-US" dirty="0"/>
          </a:p>
          <a:p>
            <a:endParaRPr lang="en-US" dirty="0"/>
          </a:p>
          <a:p>
            <a:pPr marL="0" indent="0">
              <a:buNone/>
            </a:pPr>
            <a:r>
              <a:rPr lang="en-US" sz="3800" b="1" dirty="0">
                <a:solidFill>
                  <a:srgbClr val="FF0000"/>
                </a:solidFill>
                <a:effectLst>
                  <a:outerShdw blurRad="38100" dist="38100" dir="2700000" algn="tl">
                    <a:srgbClr val="000000">
                      <a:alpha val="43137"/>
                    </a:srgbClr>
                  </a:outerShdw>
                </a:effectLst>
              </a:rPr>
              <a:t>OUR SIMULATION STRUCTURE IS NOT SUFFICIENT TO MEET THE CURRENT AND FUTURE NEEDS OF OUR HOSPITAL. </a:t>
            </a:r>
          </a:p>
          <a:p>
            <a:endParaRPr lang="en-US" sz="3800" b="1" dirty="0">
              <a:solidFill>
                <a:srgbClr val="FF0000"/>
              </a:solidFill>
            </a:endParaRPr>
          </a:p>
          <a:p>
            <a:endParaRPr lang="en-US" dirty="0"/>
          </a:p>
        </p:txBody>
      </p:sp>
    </p:spTree>
    <p:extLst>
      <p:ext uri="{BB962C8B-B14F-4D97-AF65-F5344CB8AC3E}">
        <p14:creationId xmlns:p14="http://schemas.microsoft.com/office/powerpoint/2010/main" val="219897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5846" y="98368"/>
            <a:ext cx="8229600" cy="1143000"/>
          </a:xfrm>
        </p:spPr>
        <p:txBody>
          <a:bodyPr vert="horz" lIns="68580" tIns="34290" rIns="68580" bIns="34290" rtlCol="0" anchor="ctr">
            <a:normAutofit/>
          </a:bodyPr>
          <a:lstStyle/>
          <a:p>
            <a:r>
              <a:rPr lang="en-US" sz="3200" b="1" dirty="0">
                <a:solidFill>
                  <a:srgbClr val="FF0000"/>
                </a:solidFill>
                <a:effectLst>
                  <a:outerShdw blurRad="38100" dist="38100" dir="2700000" algn="tl">
                    <a:srgbClr val="000000">
                      <a:alpha val="43137"/>
                    </a:srgbClr>
                  </a:outerShdw>
                </a:effectLst>
              </a:rPr>
              <a:t>Current State</a:t>
            </a:r>
          </a:p>
        </p:txBody>
      </p:sp>
      <p:sp>
        <p:nvSpPr>
          <p:cNvPr id="5" name="Content Placeholder 4"/>
          <p:cNvSpPr>
            <a:spLocks noGrp="1"/>
          </p:cNvSpPr>
          <p:nvPr>
            <p:ph idx="1"/>
          </p:nvPr>
        </p:nvSpPr>
        <p:spPr>
          <a:xfrm>
            <a:off x="253388" y="1101687"/>
            <a:ext cx="8626207" cy="4881257"/>
          </a:xfrm>
        </p:spPr>
        <p:txBody>
          <a:bodyPr vert="horz" lIns="68580" tIns="34290" rIns="68580" bIns="34290" rtlCol="0">
            <a:noAutofit/>
          </a:bodyPr>
          <a:lstStyle/>
          <a:p>
            <a:pPr>
              <a:lnSpc>
                <a:spcPct val="70000"/>
              </a:lnSpc>
            </a:pPr>
            <a:r>
              <a:rPr lang="en-US" sz="2200" dirty="0"/>
              <a:t>Smallest top 10 Children’s Hospital Simulation program </a:t>
            </a:r>
          </a:p>
          <a:p>
            <a:pPr lvl="1">
              <a:lnSpc>
                <a:spcPct val="70000"/>
              </a:lnSpc>
            </a:pPr>
            <a:r>
              <a:rPr lang="en-US" sz="2200" dirty="0"/>
              <a:t>Next smallest program has more than double our square footage</a:t>
            </a:r>
          </a:p>
          <a:p>
            <a:pPr lvl="1">
              <a:lnSpc>
                <a:spcPct val="70000"/>
              </a:lnSpc>
            </a:pPr>
            <a:endParaRPr lang="en-US" sz="2200" dirty="0"/>
          </a:p>
          <a:p>
            <a:pPr>
              <a:lnSpc>
                <a:spcPct val="70000"/>
              </a:lnSpc>
            </a:pPr>
            <a:r>
              <a:rPr lang="en-US" sz="2200" dirty="0"/>
              <a:t>Comparable hospitals have simulation budgets up to 3.2 million</a:t>
            </a:r>
          </a:p>
          <a:p>
            <a:pPr>
              <a:lnSpc>
                <a:spcPct val="70000"/>
              </a:lnSpc>
            </a:pPr>
            <a:endParaRPr lang="en-US" sz="2200" dirty="0"/>
          </a:p>
          <a:p>
            <a:pPr>
              <a:lnSpc>
                <a:spcPct val="70000"/>
              </a:lnSpc>
            </a:pPr>
            <a:r>
              <a:rPr lang="en-US" sz="2200" dirty="0"/>
              <a:t>Currently: </a:t>
            </a:r>
          </a:p>
          <a:p>
            <a:pPr lvl="1">
              <a:lnSpc>
                <a:spcPct val="70000"/>
              </a:lnSpc>
            </a:pPr>
            <a:r>
              <a:rPr lang="en-US" sz="1800" dirty="0"/>
              <a:t>1.15  Physician paid through medicine</a:t>
            </a:r>
          </a:p>
          <a:p>
            <a:pPr lvl="1">
              <a:lnSpc>
                <a:spcPct val="70000"/>
              </a:lnSpc>
            </a:pPr>
            <a:r>
              <a:rPr lang="en-US" sz="1800" dirty="0"/>
              <a:t>1.6 RN and 1 simulator technician paid through nursing\</a:t>
            </a:r>
          </a:p>
          <a:p>
            <a:pPr lvl="1">
              <a:lnSpc>
                <a:spcPct val="70000"/>
              </a:lnSpc>
            </a:pPr>
            <a:r>
              <a:rPr lang="en-US" sz="1800" b="1" dirty="0"/>
              <a:t>1.0 RN in Special Purpose Fund (SPF)</a:t>
            </a:r>
          </a:p>
          <a:p>
            <a:pPr lvl="1">
              <a:lnSpc>
                <a:spcPct val="70000"/>
              </a:lnSpc>
            </a:pPr>
            <a:r>
              <a:rPr lang="en-US" sz="1800" dirty="0"/>
              <a:t>$828,345  being paid in salaries /fringe</a:t>
            </a:r>
          </a:p>
          <a:p>
            <a:pPr lvl="1">
              <a:lnSpc>
                <a:spcPct val="70000"/>
              </a:lnSpc>
            </a:pPr>
            <a:endParaRPr lang="en-US" sz="2200" dirty="0"/>
          </a:p>
          <a:p>
            <a:pPr>
              <a:lnSpc>
                <a:spcPct val="70000"/>
              </a:lnSpc>
            </a:pPr>
            <a:r>
              <a:rPr lang="en-US" sz="2200" dirty="0"/>
              <a:t>Simulation Center and much of equipment has outlived useful life and is in need of replacement</a:t>
            </a:r>
          </a:p>
          <a:p>
            <a:pPr>
              <a:lnSpc>
                <a:spcPct val="70000"/>
              </a:lnSpc>
            </a:pPr>
            <a:endParaRPr lang="en-US" sz="2200" dirty="0"/>
          </a:p>
          <a:p>
            <a:pPr>
              <a:lnSpc>
                <a:spcPct val="70000"/>
              </a:lnSpc>
            </a:pPr>
            <a:r>
              <a:rPr lang="en-US" sz="2200" dirty="0"/>
              <a:t>Supplemented by CMO ad hoc to ensure continuity of operations</a:t>
            </a:r>
          </a:p>
          <a:p>
            <a:pPr>
              <a:lnSpc>
                <a:spcPct val="70000"/>
              </a:lnSpc>
            </a:pPr>
            <a:endParaRPr lang="en-US" sz="2200" dirty="0"/>
          </a:p>
        </p:txBody>
      </p:sp>
    </p:spTree>
    <p:extLst>
      <p:ext uri="{BB962C8B-B14F-4D97-AF65-F5344CB8AC3E}">
        <p14:creationId xmlns:p14="http://schemas.microsoft.com/office/powerpoint/2010/main" val="4040256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77" y="293138"/>
            <a:ext cx="7886700" cy="994172"/>
          </a:xfrm>
        </p:spPr>
        <p:txBody>
          <a:bodyPr>
            <a:normAutofit/>
          </a:bodyPr>
          <a:lstStyle/>
          <a:p>
            <a:r>
              <a:rPr lang="en-US" sz="3200" b="1" dirty="0">
                <a:effectLst>
                  <a:outerShdw blurRad="38100" dist="38100" dir="2700000" algn="tl">
                    <a:srgbClr val="000000">
                      <a:alpha val="43137"/>
                    </a:srgbClr>
                  </a:outerShdw>
                </a:effectLst>
              </a:rPr>
              <a:t>How to achieve the Vision</a:t>
            </a:r>
            <a:r>
              <a:rPr lang="en-US" b="1" dirty="0"/>
              <a:t>:</a:t>
            </a:r>
          </a:p>
        </p:txBody>
      </p:sp>
      <p:sp>
        <p:nvSpPr>
          <p:cNvPr id="3" name="Content Placeholder 2"/>
          <p:cNvSpPr>
            <a:spLocks noGrp="1"/>
          </p:cNvSpPr>
          <p:nvPr>
            <p:ph idx="1"/>
          </p:nvPr>
        </p:nvSpPr>
        <p:spPr>
          <a:xfrm>
            <a:off x="0" y="1110343"/>
            <a:ext cx="9017540" cy="4905063"/>
          </a:xfrm>
        </p:spPr>
        <p:txBody>
          <a:bodyPr anchor="ctr">
            <a:normAutofit/>
          </a:bodyPr>
          <a:lstStyle/>
          <a:p>
            <a:pPr>
              <a:lnSpc>
                <a:spcPct val="70000"/>
              </a:lnSpc>
            </a:pPr>
            <a:r>
              <a:rPr lang="en-US" sz="2400" b="1" dirty="0"/>
              <a:t>Increase reach of simulation by focused and intensive training for educators across the organization</a:t>
            </a:r>
          </a:p>
          <a:p>
            <a:pPr>
              <a:lnSpc>
                <a:spcPct val="70000"/>
              </a:lnSpc>
            </a:pPr>
            <a:endParaRPr lang="en-US" sz="2400" b="1" dirty="0"/>
          </a:p>
          <a:p>
            <a:pPr>
              <a:lnSpc>
                <a:spcPct val="70000"/>
              </a:lnSpc>
            </a:pPr>
            <a:r>
              <a:rPr lang="en-US" sz="2400" b="1" dirty="0"/>
              <a:t>Increase simulation technicians and administrative support </a:t>
            </a:r>
          </a:p>
          <a:p>
            <a:pPr>
              <a:lnSpc>
                <a:spcPct val="70000"/>
              </a:lnSpc>
            </a:pPr>
            <a:endParaRPr lang="en-US" sz="2400" b="1" dirty="0"/>
          </a:p>
          <a:p>
            <a:pPr>
              <a:lnSpc>
                <a:spcPct val="70000"/>
              </a:lnSpc>
            </a:pPr>
            <a:r>
              <a:rPr lang="en-US" sz="2400" b="1" dirty="0"/>
              <a:t>Modernize simulation equipment </a:t>
            </a:r>
          </a:p>
          <a:p>
            <a:pPr marL="0" indent="0">
              <a:lnSpc>
                <a:spcPct val="70000"/>
              </a:lnSpc>
              <a:buNone/>
            </a:pPr>
            <a:endParaRPr lang="en-US" sz="2400" b="1" dirty="0"/>
          </a:p>
          <a:p>
            <a:pPr>
              <a:lnSpc>
                <a:spcPct val="70000"/>
              </a:lnSpc>
            </a:pPr>
            <a:r>
              <a:rPr lang="en-US" sz="2400" b="1" dirty="0"/>
              <a:t>Enhance and upgrade the simulation program space</a:t>
            </a:r>
          </a:p>
          <a:p>
            <a:pPr>
              <a:lnSpc>
                <a:spcPct val="70000"/>
              </a:lnSpc>
            </a:pPr>
            <a:endParaRPr lang="en-US" sz="2400" b="1" dirty="0"/>
          </a:p>
          <a:p>
            <a:pPr>
              <a:lnSpc>
                <a:spcPct val="70000"/>
              </a:lnSpc>
            </a:pPr>
            <a:r>
              <a:rPr lang="en-US" sz="2400" b="1" dirty="0"/>
              <a:t>The simulation program should be a separate entity with dedicated funding and a reporting structure to optimize agility</a:t>
            </a:r>
            <a:endParaRPr lang="en-US" sz="2400" dirty="0"/>
          </a:p>
        </p:txBody>
      </p:sp>
    </p:spTree>
    <p:extLst>
      <p:ext uri="{BB962C8B-B14F-4D97-AF65-F5344CB8AC3E}">
        <p14:creationId xmlns:p14="http://schemas.microsoft.com/office/powerpoint/2010/main" val="3364890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600" b="1" dirty="0">
                <a:effectLst>
                  <a:outerShdw blurRad="38100" dist="38100" dir="2700000" algn="tl">
                    <a:srgbClr val="000000">
                      <a:alpha val="43137"/>
                    </a:srgbClr>
                  </a:outerShdw>
                </a:effectLst>
              </a:rPr>
              <a:t>Proposed State</a:t>
            </a:r>
            <a:r>
              <a:rPr lang="en-US" sz="1875" b="1" dirty="0">
                <a:solidFill>
                  <a:srgbClr val="FFFFFF"/>
                </a:solidFill>
              </a:rPr>
              <a:t>	</a:t>
            </a:r>
          </a:p>
        </p:txBody>
      </p:sp>
      <p:sp>
        <p:nvSpPr>
          <p:cNvPr id="3" name="Content Placeholder 2"/>
          <p:cNvSpPr>
            <a:spLocks noGrp="1"/>
          </p:cNvSpPr>
          <p:nvPr>
            <p:ph idx="1"/>
          </p:nvPr>
        </p:nvSpPr>
        <p:spPr>
          <a:xfrm>
            <a:off x="457200" y="1200840"/>
            <a:ext cx="8229600" cy="4925324"/>
          </a:xfrm>
        </p:spPr>
        <p:txBody>
          <a:bodyPr>
            <a:normAutofit/>
          </a:bodyPr>
          <a:lstStyle/>
          <a:p>
            <a:pPr>
              <a:lnSpc>
                <a:spcPct val="80000"/>
              </a:lnSpc>
            </a:pPr>
            <a:r>
              <a:rPr lang="en-US" dirty="0"/>
              <a:t>Addition of 1.0 Administrative Assistant and additional 1.0 Simulator technician in FY18</a:t>
            </a:r>
          </a:p>
          <a:p>
            <a:pPr marL="0" indent="0">
              <a:lnSpc>
                <a:spcPct val="80000"/>
              </a:lnSpc>
              <a:buNone/>
            </a:pPr>
            <a:endParaRPr lang="en-US" dirty="0"/>
          </a:p>
          <a:p>
            <a:pPr>
              <a:lnSpc>
                <a:spcPct val="80000"/>
              </a:lnSpc>
            </a:pPr>
            <a:r>
              <a:rPr lang="en-US" dirty="0"/>
              <a:t>Begin ongoing program to replace capital equipment on rotating basis</a:t>
            </a:r>
          </a:p>
          <a:p>
            <a:pPr marL="0" indent="0">
              <a:lnSpc>
                <a:spcPct val="80000"/>
              </a:lnSpc>
              <a:buNone/>
            </a:pPr>
            <a:endParaRPr lang="en-US" dirty="0"/>
          </a:p>
          <a:p>
            <a:pPr>
              <a:lnSpc>
                <a:spcPct val="80000"/>
              </a:lnSpc>
            </a:pPr>
            <a:r>
              <a:rPr lang="en-US" dirty="0"/>
              <a:t>Emphasis on in situ simulation. Minimal renovations to existing simulation space with need to expand simulation space as Facility Master Plan permits.</a:t>
            </a:r>
          </a:p>
          <a:p>
            <a:pPr>
              <a:lnSpc>
                <a:spcPct val="80000"/>
              </a:lnSpc>
            </a:pPr>
            <a:endParaRPr lang="en-US" sz="1425" dirty="0"/>
          </a:p>
          <a:p>
            <a:pPr>
              <a:lnSpc>
                <a:spcPct val="80000"/>
              </a:lnSpc>
            </a:pPr>
            <a:endParaRPr lang="en-US" sz="1425" dirty="0"/>
          </a:p>
        </p:txBody>
      </p:sp>
    </p:spTree>
    <p:extLst>
      <p:ext uri="{BB962C8B-B14F-4D97-AF65-F5344CB8AC3E}">
        <p14:creationId xmlns:p14="http://schemas.microsoft.com/office/powerpoint/2010/main" val="3237604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Budget Proposal </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97B8069-F4FB-4C4A-A299-D8D1A1D280E9}" type="datetime4">
              <a:rPr kumimoji="0" lang="en-US" sz="1200" b="0" i="0" u="none" strike="noStrike" kern="1200" cap="none" spc="0" normalizeH="0" baseline="0" noProof="0" smtClean="0">
                <a:ln>
                  <a:noFill/>
                </a:ln>
                <a:solidFill>
                  <a:prstClr val="black">
                    <a:tint val="75000"/>
                  </a:prstClr>
                </a:solidFill>
                <a:effectLst/>
                <a:uLnTx/>
                <a:uFillTx/>
                <a:latin typeface="Corbel"/>
                <a:ea typeface="+mn-ea"/>
              </a:rPr>
              <a:pPr marL="0" marR="0" lvl="0" indent="0" algn="l" defTabSz="914400" rtl="0" eaLnBrk="1" fontAlgn="auto" latinLnBrk="0" hangingPunct="1">
                <a:lnSpc>
                  <a:spcPct val="100000"/>
                </a:lnSpc>
                <a:spcBef>
                  <a:spcPts val="0"/>
                </a:spcBef>
                <a:spcAft>
                  <a:spcPts val="0"/>
                </a:spcAft>
                <a:buClrTx/>
                <a:buSzTx/>
                <a:buFontTx/>
                <a:buNone/>
                <a:tabLst/>
                <a:defRPr/>
              </a:pPr>
              <a:t>May 19, 2017</a:t>
            </a:fld>
            <a:endParaRPr kumimoji="0" lang="en-US" sz="1200" b="0" i="0" u="none" strike="noStrike" kern="1200" cap="none" spc="0" normalizeH="0" baseline="0" noProof="0">
              <a:ln>
                <a:noFill/>
              </a:ln>
              <a:solidFill>
                <a:prstClr val="black">
                  <a:tint val="75000"/>
                </a:prstClr>
              </a:solidFill>
              <a:effectLst/>
              <a:uLnTx/>
              <a:uFillTx/>
              <a:latin typeface="Corbel"/>
              <a:ea typeface="+mn-ea"/>
            </a:endParaRPr>
          </a:p>
        </p:txBody>
      </p:sp>
      <p:graphicFrame>
        <p:nvGraphicFramePr>
          <p:cNvPr id="7" name="Table 6"/>
          <p:cNvGraphicFramePr>
            <a:graphicFrameLocks noGrp="1"/>
          </p:cNvGraphicFramePr>
          <p:nvPr>
            <p:extLst>
              <p:ext uri="{D42A27DB-BD31-4B8C-83A1-F6EECF244321}">
                <p14:modId xmlns:p14="http://schemas.microsoft.com/office/powerpoint/2010/main" val="2598733676"/>
              </p:ext>
            </p:extLst>
          </p:nvPr>
        </p:nvGraphicFramePr>
        <p:xfrm>
          <a:off x="347870" y="1878496"/>
          <a:ext cx="8448260" cy="3352457"/>
        </p:xfrm>
        <a:graphic>
          <a:graphicData uri="http://schemas.openxmlformats.org/drawingml/2006/table">
            <a:tbl>
              <a:tblPr firstRow="1" lastRow="1" bandRow="1">
                <a:tableStyleId>{073A0DAA-6AF3-43AB-8588-CEC1D06C72B9}</a:tableStyleId>
              </a:tblPr>
              <a:tblGrid>
                <a:gridCol w="2112065">
                  <a:extLst>
                    <a:ext uri="{9D8B030D-6E8A-4147-A177-3AD203B41FA5}">
                      <a16:colId xmlns:a16="http://schemas.microsoft.com/office/drawing/2014/main" val="4137710251"/>
                    </a:ext>
                  </a:extLst>
                </a:gridCol>
                <a:gridCol w="2112065">
                  <a:extLst>
                    <a:ext uri="{9D8B030D-6E8A-4147-A177-3AD203B41FA5}">
                      <a16:colId xmlns:a16="http://schemas.microsoft.com/office/drawing/2014/main" val="1202633387"/>
                    </a:ext>
                  </a:extLst>
                </a:gridCol>
                <a:gridCol w="2112065">
                  <a:extLst>
                    <a:ext uri="{9D8B030D-6E8A-4147-A177-3AD203B41FA5}">
                      <a16:colId xmlns:a16="http://schemas.microsoft.com/office/drawing/2014/main" val="2655487824"/>
                    </a:ext>
                  </a:extLst>
                </a:gridCol>
                <a:gridCol w="2112065">
                  <a:extLst>
                    <a:ext uri="{9D8B030D-6E8A-4147-A177-3AD203B41FA5}">
                      <a16:colId xmlns:a16="http://schemas.microsoft.com/office/drawing/2014/main" val="3969318022"/>
                    </a:ext>
                  </a:extLst>
                </a:gridCol>
              </a:tblGrid>
              <a:tr h="614740">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dirty="0"/>
                        <a:t>Current</a:t>
                      </a:r>
                    </a:p>
                  </a:txBody>
                  <a:tcPr>
                    <a:lnT w="12700" cap="flat" cmpd="sng" algn="ctr">
                      <a:solidFill>
                        <a:schemeClr val="tx1"/>
                      </a:solidFill>
                      <a:prstDash val="solid"/>
                      <a:round/>
                      <a:headEnd type="none" w="med" len="med"/>
                      <a:tailEnd type="none" w="med" len="med"/>
                    </a:lnT>
                  </a:tcPr>
                </a:tc>
                <a:tc>
                  <a:txBody>
                    <a:bodyPr/>
                    <a:lstStyle/>
                    <a:p>
                      <a:pPr algn="ctr"/>
                      <a:r>
                        <a:rPr lang="en-US" dirty="0"/>
                        <a:t>Proposed (FY 18)</a:t>
                      </a:r>
                    </a:p>
                  </a:txBody>
                  <a:tcPr>
                    <a:lnT w="12700" cap="flat" cmpd="sng" algn="ctr">
                      <a:solidFill>
                        <a:schemeClr val="tx1"/>
                      </a:solidFill>
                      <a:prstDash val="solid"/>
                      <a:round/>
                      <a:headEnd type="none" w="med" len="med"/>
                      <a:tailEnd type="none" w="med" len="med"/>
                    </a:lnT>
                  </a:tcPr>
                </a:tc>
                <a:tc>
                  <a:txBody>
                    <a:bodyPr/>
                    <a:lstStyle/>
                    <a:p>
                      <a:pPr algn="ctr"/>
                      <a:r>
                        <a:rPr lang="en-US" dirty="0"/>
                        <a:t>Ideal</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00923180"/>
                  </a:ext>
                </a:extLst>
              </a:tr>
              <a:tr h="614740">
                <a:tc>
                  <a:txBody>
                    <a:bodyPr/>
                    <a:lstStyle/>
                    <a:p>
                      <a:r>
                        <a:rPr lang="en-US" b="1" dirty="0"/>
                        <a:t>Annual Operating</a:t>
                      </a:r>
                    </a:p>
                  </a:txBody>
                  <a:tcPr>
                    <a:lnL w="12700" cap="flat" cmpd="sng" algn="ctr">
                      <a:solidFill>
                        <a:schemeClr val="tx1"/>
                      </a:solidFill>
                      <a:prstDash val="solid"/>
                      <a:round/>
                      <a:headEnd type="none" w="med" len="med"/>
                      <a:tailEnd type="none" w="med" len="med"/>
                    </a:lnL>
                  </a:tcPr>
                </a:tc>
                <a:tc>
                  <a:txBody>
                    <a:bodyPr/>
                    <a:lstStyle/>
                    <a:p>
                      <a:pPr algn="ctr"/>
                      <a:r>
                        <a:rPr lang="en-US" dirty="0"/>
                        <a:t>-</a:t>
                      </a:r>
                    </a:p>
                  </a:txBody>
                  <a:tcPr/>
                </a:tc>
                <a:tc>
                  <a:txBody>
                    <a:bodyPr/>
                    <a:lstStyle/>
                    <a:p>
                      <a:pPr algn="ctr"/>
                      <a:r>
                        <a:rPr lang="en-US" dirty="0"/>
                        <a:t>231,500</a:t>
                      </a:r>
                    </a:p>
                  </a:txBody>
                  <a:tcPr/>
                </a:tc>
                <a:tc>
                  <a:txBody>
                    <a:bodyPr/>
                    <a:lstStyle/>
                    <a:p>
                      <a:pPr algn="ctr"/>
                      <a:r>
                        <a:rPr lang="en-US" dirty="0"/>
                        <a:t>283,663</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9955681"/>
                  </a:ext>
                </a:extLst>
              </a:tr>
              <a:tr h="751377">
                <a:tc>
                  <a:txBody>
                    <a:bodyPr/>
                    <a:lstStyle/>
                    <a:p>
                      <a:r>
                        <a:rPr lang="en-US" b="1" dirty="0"/>
                        <a:t>Salaries &amp; Benefits</a:t>
                      </a:r>
                    </a:p>
                  </a:txBody>
                  <a:tcPr>
                    <a:lnL w="12700" cap="flat" cmpd="sng" algn="ctr">
                      <a:solidFill>
                        <a:schemeClr val="tx1"/>
                      </a:solidFill>
                      <a:prstDash val="solid"/>
                      <a:round/>
                      <a:headEnd type="none" w="med" len="med"/>
                      <a:tailEnd type="none" w="med" len="med"/>
                    </a:lnL>
                  </a:tcPr>
                </a:tc>
                <a:tc>
                  <a:txBody>
                    <a:bodyPr/>
                    <a:lstStyle/>
                    <a:p>
                      <a:pPr algn="ctr"/>
                      <a:r>
                        <a:rPr lang="en-US" dirty="0"/>
                        <a:t>828,345</a:t>
                      </a:r>
                    </a:p>
                  </a:txBody>
                  <a:tcPr/>
                </a:tc>
                <a:tc>
                  <a:txBody>
                    <a:bodyPr/>
                    <a:lstStyle/>
                    <a:p>
                      <a:pPr algn="ctr"/>
                      <a:r>
                        <a:rPr lang="en-US" dirty="0"/>
                        <a:t>937,245</a:t>
                      </a:r>
                    </a:p>
                  </a:txBody>
                  <a:tcPr/>
                </a:tc>
                <a:tc>
                  <a:txBody>
                    <a:bodyPr/>
                    <a:lstStyle/>
                    <a:p>
                      <a:pPr algn="ctr"/>
                      <a:r>
                        <a:rPr lang="en-US" dirty="0"/>
                        <a:t>1,312,345</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99883749"/>
                  </a:ext>
                </a:extLst>
              </a:tr>
              <a:tr h="307370">
                <a:tc>
                  <a:txBody>
                    <a:bodyPr/>
                    <a:lstStyle/>
                    <a:p>
                      <a:r>
                        <a:rPr lang="en-US" b="1" dirty="0"/>
                        <a:t>Capital</a:t>
                      </a:r>
                    </a:p>
                  </a:txBody>
                  <a:tcPr>
                    <a:lnL w="12700" cap="flat" cmpd="sng" algn="ctr">
                      <a:solidFill>
                        <a:schemeClr val="tx1"/>
                      </a:solidFill>
                      <a:prstDash val="solid"/>
                      <a:round/>
                      <a:headEnd type="none" w="med" len="med"/>
                      <a:tailEnd type="none" w="med" len="med"/>
                    </a:lnL>
                  </a:tcPr>
                </a:tc>
                <a:tc>
                  <a:txBody>
                    <a:bodyPr/>
                    <a:lstStyle/>
                    <a:p>
                      <a:pPr algn="ctr"/>
                      <a:r>
                        <a:rPr lang="en-US" dirty="0"/>
                        <a:t>-</a:t>
                      </a:r>
                    </a:p>
                  </a:txBody>
                  <a:tcPr/>
                </a:tc>
                <a:tc>
                  <a:txBody>
                    <a:bodyPr/>
                    <a:lstStyle/>
                    <a:p>
                      <a:pPr algn="ctr"/>
                      <a:r>
                        <a:rPr lang="en-US" dirty="0"/>
                        <a:t>100,000</a:t>
                      </a:r>
                    </a:p>
                  </a:txBody>
                  <a:tcPr/>
                </a:tc>
                <a:tc>
                  <a:txBody>
                    <a:bodyPr/>
                    <a:lstStyle/>
                    <a:p>
                      <a:pPr algn="ctr"/>
                      <a:r>
                        <a:rPr lang="en-US" dirty="0"/>
                        <a:t>150,000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96982448"/>
                  </a:ext>
                </a:extLst>
              </a:tr>
              <a:tr h="307370">
                <a:tc>
                  <a:txBody>
                    <a:bodyPr/>
                    <a:lstStyle/>
                    <a:p>
                      <a:r>
                        <a:rPr lang="en-US" b="1" dirty="0"/>
                        <a:t>Renovations</a:t>
                      </a:r>
                    </a:p>
                  </a:txBody>
                  <a:tcPr>
                    <a:lnL w="12700" cap="flat" cmpd="sng" algn="ctr">
                      <a:solidFill>
                        <a:schemeClr val="tx1"/>
                      </a:solidFill>
                      <a:prstDash val="solid"/>
                      <a:round/>
                      <a:headEnd type="none" w="med" len="med"/>
                      <a:tailEnd type="none" w="med" len="med"/>
                    </a:lnL>
                  </a:tcPr>
                </a:tc>
                <a:tc>
                  <a:txBody>
                    <a:bodyPr/>
                    <a:lstStyle/>
                    <a:p>
                      <a:pPr algn="ctr"/>
                      <a:r>
                        <a:rPr lang="en-US" dirty="0"/>
                        <a:t>-</a:t>
                      </a:r>
                    </a:p>
                  </a:txBody>
                  <a:tcPr/>
                </a:tc>
                <a:tc>
                  <a:txBody>
                    <a:bodyPr/>
                    <a:lstStyle/>
                    <a:p>
                      <a:pPr algn="ctr"/>
                      <a:r>
                        <a:rPr lang="en-US" dirty="0"/>
                        <a:t>30,000</a:t>
                      </a:r>
                    </a:p>
                  </a:txBody>
                  <a:tcPr/>
                </a:tc>
                <a:tc>
                  <a:txBody>
                    <a:bodyPr/>
                    <a:lstStyle/>
                    <a:p>
                      <a:pPr algn="ctr"/>
                      <a:r>
                        <a:rPr lang="en-US" dirty="0"/>
                        <a:t>-</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40843849"/>
                  </a:ext>
                </a:extLst>
              </a:tr>
              <a:tr h="614740">
                <a:tc>
                  <a:txBody>
                    <a:bodyPr/>
                    <a:lstStyle/>
                    <a:p>
                      <a:r>
                        <a:rPr lang="en-US" b="1" dirty="0"/>
                        <a:t>Total</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dirty="0"/>
                        <a:t>828,345</a:t>
                      </a:r>
                    </a:p>
                    <a:p>
                      <a:pPr algn="ct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US" dirty="0"/>
                        <a:t>1,298, 745</a:t>
                      </a:r>
                    </a:p>
                  </a:txBody>
                  <a:tcPr>
                    <a:lnB w="12700" cap="flat" cmpd="sng" algn="ctr">
                      <a:solidFill>
                        <a:schemeClr val="tx1"/>
                      </a:solidFill>
                      <a:prstDash val="solid"/>
                      <a:round/>
                      <a:headEnd type="none" w="med" len="med"/>
                      <a:tailEnd type="none" w="med" len="med"/>
                    </a:lnB>
                  </a:tcPr>
                </a:tc>
                <a:tc>
                  <a:txBody>
                    <a:bodyPr/>
                    <a:lstStyle/>
                    <a:p>
                      <a:pPr algn="ctr"/>
                      <a:r>
                        <a:rPr lang="en-US" dirty="0"/>
                        <a:t>1,746, 008</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7607818"/>
                  </a:ext>
                </a:extLst>
              </a:tr>
            </a:tbl>
          </a:graphicData>
        </a:graphic>
      </p:graphicFrame>
    </p:spTree>
    <p:extLst>
      <p:ext uri="{BB962C8B-B14F-4D97-AF65-F5344CB8AC3E}">
        <p14:creationId xmlns:p14="http://schemas.microsoft.com/office/powerpoint/2010/main" val="2052368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672</Words>
  <Application>Microsoft Office PowerPoint</Application>
  <PresentationFormat>On-screen Show (4:3)</PresentationFormat>
  <Paragraphs>87</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Corbel</vt:lpstr>
      <vt:lpstr>Office Theme</vt:lpstr>
      <vt:lpstr>VisionVisionVi</vt:lpstr>
      <vt:lpstr>Simulation</vt:lpstr>
      <vt:lpstr>Current State</vt:lpstr>
      <vt:lpstr>How to achieve the Vision:</vt:lpstr>
      <vt:lpstr>Proposed State </vt:lpstr>
      <vt:lpstr>Simulation Budget Proposal </vt:lpstr>
    </vt:vector>
  </TitlesOfParts>
  <Company>Children's National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VisionVisionVi</dc:title>
  <dc:creator>Mary Patterson</dc:creator>
  <cp:lastModifiedBy>Mary Patterson</cp:lastModifiedBy>
  <cp:revision>2</cp:revision>
  <dcterms:created xsi:type="dcterms:W3CDTF">2017-05-01T14:54:36Z</dcterms:created>
  <dcterms:modified xsi:type="dcterms:W3CDTF">2017-05-19T20:47:17Z</dcterms:modified>
</cp:coreProperties>
</file>